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6"/>
  </p:notesMasterIdLst>
  <p:sldIdLst>
    <p:sldId id="256" r:id="rId3"/>
    <p:sldId id="448" r:id="rId4"/>
    <p:sldId id="453" r:id="rId5"/>
    <p:sldId id="454" r:id="rId6"/>
    <p:sldId id="450" r:id="rId7"/>
    <p:sldId id="455" r:id="rId8"/>
    <p:sldId id="456" r:id="rId9"/>
    <p:sldId id="458" r:id="rId10"/>
    <p:sldId id="457" r:id="rId11"/>
    <p:sldId id="459" r:id="rId12"/>
    <p:sldId id="460" r:id="rId13"/>
    <p:sldId id="465" r:id="rId14"/>
    <p:sldId id="466" r:id="rId15"/>
    <p:sldId id="467" r:id="rId16"/>
    <p:sldId id="461" r:id="rId17"/>
    <p:sldId id="462" r:id="rId18"/>
    <p:sldId id="468" r:id="rId19"/>
    <p:sldId id="463" r:id="rId20"/>
    <p:sldId id="464" r:id="rId21"/>
    <p:sldId id="469" r:id="rId22"/>
    <p:sldId id="489" r:id="rId23"/>
    <p:sldId id="490" r:id="rId24"/>
    <p:sldId id="491" r:id="rId25"/>
    <p:sldId id="492" r:id="rId26"/>
    <p:sldId id="493" r:id="rId27"/>
    <p:sldId id="470" r:id="rId28"/>
    <p:sldId id="471" r:id="rId29"/>
    <p:sldId id="472" r:id="rId30"/>
    <p:sldId id="473" r:id="rId31"/>
    <p:sldId id="474" r:id="rId32"/>
    <p:sldId id="475" r:id="rId33"/>
    <p:sldId id="476" r:id="rId34"/>
    <p:sldId id="479" r:id="rId35"/>
    <p:sldId id="480" r:id="rId36"/>
    <p:sldId id="483" r:id="rId37"/>
    <p:sldId id="481" r:id="rId38"/>
    <p:sldId id="494" r:id="rId39"/>
    <p:sldId id="482" r:id="rId40"/>
    <p:sldId id="484" r:id="rId41"/>
    <p:sldId id="485" r:id="rId42"/>
    <p:sldId id="487" r:id="rId43"/>
    <p:sldId id="486" r:id="rId44"/>
    <p:sldId id="488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晓" initials="黄晓" lastIdx="1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4" autoAdjust="0"/>
    <p:restoredTop sz="91769" autoAdjust="0"/>
  </p:normalViewPr>
  <p:slideViewPr>
    <p:cSldViewPr snapToGrid="0">
      <p:cViewPr varScale="1">
        <p:scale>
          <a:sx n="117" d="100"/>
          <a:sy n="117" d="100"/>
        </p:scale>
        <p:origin x="2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67070-74C3-45E8-9BF2-BF6EDDC6285C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611AC-4254-4DF0-AB27-33BD40BA97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0293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018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1997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613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330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34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8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908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897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267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106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358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416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877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6815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9111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642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479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8182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0251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368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078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503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3408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3758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3491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3394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36246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13578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0742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77448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58305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0650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3844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2584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4734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490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015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104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7364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929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4A4C9E6-CE92-40C0-934F-326BAC447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241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A7618-506D-47E0-8292-4FEB1F3825A2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29A0B5-0824-45B4-89D9-E541E7346A5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0919A9-C2E4-4626-AE07-2D5B9A632E0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6F560B-C28C-42ED-90BC-D65EC6A232CA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9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FE00DA-22E1-401F-94DF-FCE00140F255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5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F532BB-FD2D-4A60-9F4D-B1B03F62A657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4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71A657-D0C7-4EED-BDB4-C6790B97110C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DEF87C-7312-4F1F-959E-10FCBDB1899E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ED1689-EA83-42F1-AD2B-B6E778EED882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1C6BBF-3487-4342-8FE1-A3A9D455258F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9EDA94-B4B3-48F0-B457-FE77D68BF1B9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3DC48-AC4A-4B70-8D40-62CA18B59836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3DC48-AC4A-4B70-8D40-62CA18B59836}" type="datetimeFigureOut">
              <a:rPr lang="zh-CN" altLang="en-US" smtClean="0"/>
              <a:t>2022/4/9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4D0ED-2CA6-476E-9E58-7AE95DB639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alphaModFix amt="7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 noChangeArrowheads="1"/>
          </p:cNvSpPr>
          <p:nvPr>
            <p:ph type="body" idx="9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 noProof="1"/>
            </a:lvl1pPr>
          </a:lstStyle>
          <a:p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 noProof="1"/>
            </a:lvl1pPr>
          </a:lstStyle>
          <a:p>
            <a:endParaRPr lang="zh-CN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4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1pPr>
          </a:lstStyle>
          <a:p>
            <a:fld id="{2CBEDC8A-CF73-47FE-BE50-1C10F96D6094}" type="slidenum">
              <a:rPr lang="en-US" altLang="zh-CN"/>
              <a:t>‹#›</a:t>
            </a:fld>
            <a:endParaRPr lang="zh-CN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buFont typeface="Arial" panose="020B0604020202020204" pitchFamily="34" charset="0"/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qinceli@hit.edu.c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jpe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tiff"/><Relationship Id="rId5" Type="http://schemas.openxmlformats.org/officeDocument/2006/relationships/image" Target="../media/image33.tiff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tiff"/><Relationship Id="rId5" Type="http://schemas.openxmlformats.org/officeDocument/2006/relationships/image" Target="../media/image29.tiff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jpe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jpe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tiff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jpe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jpe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jpe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jpe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jpe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jpe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jpe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tiff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tiff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6.tiff"/><Relationship Id="rId5" Type="http://schemas.openxmlformats.org/officeDocument/2006/relationships/image" Target="../media/image5.png"/><Relationship Id="rId10" Type="http://schemas.openxmlformats.org/officeDocument/2006/relationships/image" Target="../media/image5.tiff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BE018AE-CC1B-4D76-853E-12E5BACF0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21920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Lecture 3: </a:t>
            </a:r>
            <a:br>
              <a:rPr lang="en-US" sz="5400" dirty="0">
                <a:latin typeface="+mn-lt"/>
              </a:rPr>
            </a:br>
            <a:r>
              <a:rPr lang="en-US" sz="4800" dirty="0">
                <a:latin typeface="+mn-lt"/>
              </a:rPr>
              <a:t>Pixels and Filters</a:t>
            </a:r>
            <a:endParaRPr lang="en-US" sz="5400" dirty="0">
              <a:latin typeface="+mn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052A08D-699A-5248-824A-A50526CD1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11" y="3429000"/>
            <a:ext cx="767117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Harbin Institute of Technology</a:t>
            </a:r>
            <a:r>
              <a:rPr lang="zh-CN" altLang="en-US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（</a:t>
            </a:r>
            <a:r>
              <a:rPr lang="en-US" altLang="zh-CN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Shenzhen</a:t>
            </a:r>
            <a:r>
              <a:rPr lang="zh-CN" altLang="en-US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</a:t>
            </a:r>
            <a:endParaRPr lang="en-US" altLang="zh-CN" sz="280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Jingyong </a:t>
            </a:r>
            <a:r>
              <a:rPr lang="en-US" altLang="zh-CN" sz="2800" dirty="0" err="1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Su</a:t>
            </a:r>
            <a:endParaRPr lang="en-US" altLang="zh-CN" sz="2800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  <a:hlinkClick r:id="rId4"/>
              </a:rPr>
              <a:t>sujingyong@hit.edu.cn</a:t>
            </a:r>
            <a:endParaRPr lang="en-US" altLang="zh-CN" sz="2800" b="1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778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Systems and Filters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C0F90D-9D7B-964E-9217-E817C8D42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7557" y="2542722"/>
            <a:ext cx="4089400" cy="596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E13893-58AC-554C-9217-E7EC947F3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457" y="3534910"/>
            <a:ext cx="4254500" cy="50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849B3C-759B-F345-B0E8-012C74CAD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7657" y="4431054"/>
            <a:ext cx="2489200" cy="635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C8B130-78D7-FC4D-8165-53303762F88F}"/>
              </a:ext>
            </a:extLst>
          </p:cNvPr>
          <p:cNvSpPr/>
          <p:nvPr/>
        </p:nvSpPr>
        <p:spPr>
          <a:xfrm>
            <a:off x="423635" y="1323581"/>
            <a:ext cx="78921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S is the system operator, defined as a mapping/assignment that transforms the input </a:t>
            </a:r>
            <a:r>
              <a:rPr lang="en-US" sz="2400" i="1" dirty="0">
                <a:latin typeface="Times" pitchFamily="2" charset="0"/>
              </a:rPr>
              <a:t>f </a:t>
            </a:r>
            <a:r>
              <a:rPr lang="en-US" sz="2400" dirty="0">
                <a:latin typeface="Calibri" panose="020F0502020204030204" pitchFamily="34" charset="0"/>
              </a:rPr>
              <a:t>into the output </a:t>
            </a:r>
            <a:r>
              <a:rPr lang="en-US" sz="2400" i="1" dirty="0">
                <a:latin typeface="Times" pitchFamily="2" charset="0"/>
              </a:rPr>
              <a:t>g</a:t>
            </a:r>
            <a:r>
              <a:rPr lang="en-US" sz="2400" dirty="0">
                <a:latin typeface="Calibri" panose="020F0502020204030204" pitchFamily="34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18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778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Filter example #1: Moving Average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8B130-78D7-FC4D-8165-53303762F88F}"/>
              </a:ext>
            </a:extLst>
          </p:cNvPr>
          <p:cNvSpPr/>
          <p:nvPr/>
        </p:nvSpPr>
        <p:spPr>
          <a:xfrm>
            <a:off x="423635" y="1323581"/>
            <a:ext cx="7892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2D moving average over a 3 </a:t>
            </a:r>
            <a:r>
              <a:rPr lang="en-US" sz="2000" dirty="0">
                <a:latin typeface="Calibri" panose="020F0502020204030204" pitchFamily="34" charset="0"/>
              </a:rPr>
              <a:t>×</a:t>
            </a:r>
            <a:r>
              <a:rPr lang="en-US" sz="2400" dirty="0">
                <a:latin typeface="Calibri" panose="020F0502020204030204" pitchFamily="34" charset="0"/>
              </a:rPr>
              <a:t> 3 neighborhood window</a:t>
            </a:r>
            <a:endParaRPr lang="en-US" sz="24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7940E-6605-7A48-92E1-547A94198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807" y="2052009"/>
            <a:ext cx="3894392" cy="2680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7951C-9528-1246-90C2-CF7D2D71E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9706" y="2052009"/>
            <a:ext cx="3489780" cy="268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5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778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Filter example #1: Moving Average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8B130-78D7-FC4D-8165-53303762F88F}"/>
              </a:ext>
            </a:extLst>
          </p:cNvPr>
          <p:cNvSpPr/>
          <p:nvPr/>
        </p:nvSpPr>
        <p:spPr>
          <a:xfrm>
            <a:off x="423635" y="1323581"/>
            <a:ext cx="7892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2D moving average over a 3 </a:t>
            </a:r>
            <a:r>
              <a:rPr lang="en-US" sz="2000" dirty="0">
                <a:latin typeface="Calibri" panose="020F0502020204030204" pitchFamily="34" charset="0"/>
              </a:rPr>
              <a:t>×</a:t>
            </a:r>
            <a:r>
              <a:rPr lang="en-US" sz="2400" dirty="0">
                <a:latin typeface="Calibri" panose="020F0502020204030204" pitchFamily="34" charset="0"/>
              </a:rPr>
              <a:t> 3 neighborhood window</a:t>
            </a:r>
            <a:endParaRPr lang="en-US" sz="24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6A92EA-2F39-FE46-966C-E99AD4E13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719" y="2061192"/>
            <a:ext cx="8414657" cy="318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2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778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Filter example #1: Moving Average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8B130-78D7-FC4D-8165-53303762F88F}"/>
              </a:ext>
            </a:extLst>
          </p:cNvPr>
          <p:cNvSpPr/>
          <p:nvPr/>
        </p:nvSpPr>
        <p:spPr>
          <a:xfrm>
            <a:off x="423635" y="1323581"/>
            <a:ext cx="78921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</a:rPr>
              <a:t>In summary:</a:t>
            </a:r>
          </a:p>
          <a:p>
            <a:endParaRPr lang="en-US" sz="2800" dirty="0">
              <a:latin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</a:rPr>
              <a:t>• This filter “transforms” each pixel value into the average value of its neighborhood</a:t>
            </a:r>
          </a:p>
          <a:p>
            <a:endParaRPr lang="en-US" sz="2800" dirty="0">
              <a:latin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</a:rPr>
              <a:t>• Achieve smoothing effect (remove sharp)</a:t>
            </a:r>
            <a:endParaRPr lang="en-US" sz="28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37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778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Filter example #2: Image Segmentation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8B130-78D7-FC4D-8165-53303762F88F}"/>
              </a:ext>
            </a:extLst>
          </p:cNvPr>
          <p:cNvSpPr/>
          <p:nvPr/>
        </p:nvSpPr>
        <p:spPr>
          <a:xfrm>
            <a:off x="423635" y="1323581"/>
            <a:ext cx="7892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Image segmentation based on a simple threshold:</a:t>
            </a:r>
            <a:endParaRPr lang="en-US" sz="24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C8D279-5FC6-734C-AC83-8A0D47754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907" y="3146302"/>
            <a:ext cx="3299800" cy="21998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53E06C-87B9-8A46-9EE4-EF1CE2E80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572" y="3071523"/>
            <a:ext cx="3035686" cy="2188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D11A2E-A66A-6B46-B455-3AF00191A5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45" y="1883110"/>
            <a:ext cx="4710793" cy="98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0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163286" y="369474"/>
            <a:ext cx="8977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Systems can be classified based on their </a:t>
            </a:r>
            <a:r>
              <a:rPr lang="en-US" sz="2800" u="sng" dirty="0"/>
              <a:t>properties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8B130-78D7-FC4D-8165-53303762F88F}"/>
              </a:ext>
            </a:extLst>
          </p:cNvPr>
          <p:cNvSpPr/>
          <p:nvPr/>
        </p:nvSpPr>
        <p:spPr>
          <a:xfrm>
            <a:off x="412749" y="1323581"/>
            <a:ext cx="789214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Amplitude properties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</a:rPr>
              <a:t>•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Linearity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</a:rPr>
              <a:t>•Stability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</a:rPr>
              <a:t>•Invertibility</a:t>
            </a:r>
          </a:p>
          <a:p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Spatial properties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</a:rPr>
              <a:t>•Causality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</a:rPr>
              <a:t>•Separability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</a:rPr>
              <a:t>•Memory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</a:rPr>
              <a:t>•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Shift invariance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</a:rPr>
              <a:t>•Rotation invariance</a:t>
            </a:r>
            <a:endParaRPr lang="en-US" sz="24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A59AF1-8304-434A-A99C-003CA98D1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434" y="1232332"/>
            <a:ext cx="3585708" cy="424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5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778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Linear Shift Invariant (LSI) systems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8B130-78D7-FC4D-8165-53303762F88F}"/>
              </a:ext>
            </a:extLst>
          </p:cNvPr>
          <p:cNvSpPr/>
          <p:nvPr/>
        </p:nvSpPr>
        <p:spPr>
          <a:xfrm>
            <a:off x="423635" y="1323581"/>
            <a:ext cx="7892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</a:rPr>
              <a:t>Linearity</a:t>
            </a:r>
            <a:endParaRPr lang="en-US" sz="28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472DC-9E4B-254D-A48D-919A7F27F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20" y="1932242"/>
            <a:ext cx="7395708" cy="4242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6D4A39-D850-674E-B9A8-DB2A1C58BFD1}"/>
              </a:ext>
            </a:extLst>
          </p:cNvPr>
          <p:cNvSpPr/>
          <p:nvPr/>
        </p:nvSpPr>
        <p:spPr>
          <a:xfrm>
            <a:off x="423635" y="2558508"/>
            <a:ext cx="7892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</a:rPr>
              <a:t>Shift invariance</a:t>
            </a:r>
            <a:endParaRPr lang="en-US" sz="28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907F70-F92D-514D-A86E-C40D5CD98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024" y="3123000"/>
            <a:ext cx="5329500" cy="61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F5160C-98A7-3D45-815B-4229344560F4}"/>
              </a:ext>
            </a:extLst>
          </p:cNvPr>
          <p:cNvSpPr txBox="1"/>
          <p:nvPr/>
        </p:nvSpPr>
        <p:spPr>
          <a:xfrm>
            <a:off x="423635" y="3972934"/>
            <a:ext cx="86722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For a system to be shift-invariant (or time-invariant) means that a time-shifted version of the input yields a time-shifted version of the output: 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The response </a:t>
            </a:r>
            <a:r>
              <a:rPr lang="en-US" i="1" dirty="0"/>
              <a:t>y</a:t>
            </a:r>
            <a:r>
              <a:rPr lang="en-US" dirty="0"/>
              <a:t>(</a:t>
            </a:r>
            <a:r>
              <a:rPr lang="en-US" i="1" dirty="0"/>
              <a:t>t </a:t>
            </a:r>
            <a:r>
              <a:rPr lang="en-US" dirty="0"/>
              <a:t>- </a:t>
            </a:r>
            <a:r>
              <a:rPr lang="en-US" i="1" dirty="0"/>
              <a:t>s</a:t>
            </a:r>
            <a:r>
              <a:rPr lang="en-US" dirty="0"/>
              <a:t>) is identical to the response </a:t>
            </a:r>
            <a:r>
              <a:rPr lang="en-US" i="1" dirty="0"/>
              <a:t>y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), except that it is shifted in time.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625F1-4D0D-134B-85C4-C69C52E4A3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8553" y="4636938"/>
            <a:ext cx="1710870" cy="7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7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778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Linear Shift Invariant (LSI) systems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8B130-78D7-FC4D-8165-53303762F88F}"/>
              </a:ext>
            </a:extLst>
          </p:cNvPr>
          <p:cNvSpPr/>
          <p:nvPr/>
        </p:nvSpPr>
        <p:spPr>
          <a:xfrm>
            <a:off x="423635" y="1323581"/>
            <a:ext cx="825227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• An LSI system is completely specified by its impulse response </a:t>
            </a:r>
            <a:r>
              <a:rPr lang="en-US" sz="2400" i="1" dirty="0">
                <a:latin typeface="Calibri" panose="020F0502020204030204" pitchFamily="34" charset="0"/>
              </a:rPr>
              <a:t>h</a:t>
            </a:r>
            <a:r>
              <a:rPr lang="en-US" sz="2400" dirty="0">
                <a:latin typeface="Calibri" panose="020F0502020204030204" pitchFamily="34" charset="0"/>
              </a:rPr>
              <a:t>.</a:t>
            </a: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• By passing an impulse function into an LSI system, we get its impulse response.</a:t>
            </a:r>
            <a:endParaRPr lang="en-US" sz="24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9EFD9E-9367-9548-BC37-FF7EB455C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275" y="2047300"/>
            <a:ext cx="3238500" cy="635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F006B6-067B-9F40-ADBA-EAE5DEFF9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556" y="3004562"/>
            <a:ext cx="57150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7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778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2D Impulse Function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8B130-78D7-FC4D-8165-53303762F88F}"/>
              </a:ext>
            </a:extLst>
          </p:cNvPr>
          <p:cNvSpPr/>
          <p:nvPr/>
        </p:nvSpPr>
        <p:spPr>
          <a:xfrm>
            <a:off x="423635" y="1323581"/>
            <a:ext cx="78921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•</a:t>
            </a:r>
            <a:r>
              <a:rPr lang="zh-CN" altLang="en-US" sz="2400" dirty="0">
                <a:latin typeface="Calibri" panose="020F0502020204030204" pitchFamily="34" charset="0"/>
              </a:rPr>
              <a:t>  </a:t>
            </a:r>
            <a:r>
              <a:rPr lang="en-US" sz="2400" dirty="0">
                <a:latin typeface="Calibri" panose="020F0502020204030204" pitchFamily="34" charset="0"/>
              </a:rPr>
              <a:t>1 at [0,0]</a:t>
            </a:r>
          </a:p>
          <a:p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•</a:t>
            </a:r>
            <a:r>
              <a:rPr lang="zh-CN" altLang="en-US" sz="2400" dirty="0">
                <a:latin typeface="Calibri" panose="020F0502020204030204" pitchFamily="34" charset="0"/>
              </a:rPr>
              <a:t>  </a:t>
            </a:r>
            <a:r>
              <a:rPr lang="en-US" sz="2400" dirty="0">
                <a:latin typeface="Calibri" panose="020F0502020204030204" pitchFamily="34" charset="0"/>
              </a:rPr>
              <a:t>0 everywhere else</a:t>
            </a:r>
            <a:endParaRPr lang="en-US" sz="24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D281F7-FBF5-7148-A3D3-F5BB3C27E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128" y="1841500"/>
            <a:ext cx="45085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7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8375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Impulse response to the moving average filter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8B130-78D7-FC4D-8165-53303762F88F}"/>
              </a:ext>
            </a:extLst>
          </p:cNvPr>
          <p:cNvSpPr/>
          <p:nvPr/>
        </p:nvSpPr>
        <p:spPr>
          <a:xfrm>
            <a:off x="423635" y="1323581"/>
            <a:ext cx="83756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•Recall the expression for our 3x3 moving average filter:</a:t>
            </a:r>
          </a:p>
          <a:p>
            <a:endParaRPr lang="en-US" sz="2400" dirty="0">
              <a:effectLst/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effectLst/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effectLst/>
              <a:latin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•We can use it to obtain an expression for the impulse response</a:t>
            </a:r>
            <a:endParaRPr lang="en-US" sz="24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1D8611-E8E7-D34B-BF40-8F1E66126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235" y="2107510"/>
            <a:ext cx="5112821" cy="929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F0C13F-AC69-BB4F-8488-445172FBF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9809" y="4114938"/>
            <a:ext cx="4480378" cy="16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1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What we will learn today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4034" y="2058727"/>
            <a:ext cx="7084781" cy="2269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Images as functions </a:t>
            </a: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600" dirty="0"/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Linear systems (filters) </a:t>
            </a: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600" dirty="0"/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Convolution and correlation</a:t>
            </a:r>
            <a:endParaRPr lang="en-US" altLang="zh-CN" sz="3600" b="1" dirty="0">
              <a:solidFill>
                <a:prstClr val="black"/>
              </a:solidFill>
              <a:cs typeface="Arial" panose="020B0604020202020204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3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8375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Impulse response of the 3 x 3 moving average filter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7DC444-10D5-8441-AEE1-2F12130E8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94" y="2079171"/>
            <a:ext cx="8098971" cy="269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3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778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Linear Shift Invariant (LSI) systems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8B130-78D7-FC4D-8165-53303762F88F}"/>
              </a:ext>
            </a:extLst>
          </p:cNvPr>
          <p:cNvSpPr/>
          <p:nvPr/>
        </p:nvSpPr>
        <p:spPr>
          <a:xfrm>
            <a:off x="423635" y="1323581"/>
            <a:ext cx="850265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• An LSI system is </a:t>
            </a:r>
            <a:r>
              <a:rPr lang="en-US" sz="2400" u="sng" dirty="0">
                <a:solidFill>
                  <a:srgbClr val="C00000"/>
                </a:solidFill>
                <a:latin typeface="Calibri" panose="020F0502020204030204" pitchFamily="34" charset="0"/>
              </a:rPr>
              <a:t>completely specified </a:t>
            </a:r>
            <a:r>
              <a:rPr lang="en-US" sz="2400" dirty="0">
                <a:latin typeface="Calibri" panose="020F0502020204030204" pitchFamily="34" charset="0"/>
              </a:rPr>
              <a:t>by its impulse response </a:t>
            </a:r>
            <a:r>
              <a:rPr lang="en-US" sz="2400" i="1" dirty="0">
                <a:latin typeface="Calibri" panose="020F0502020204030204" pitchFamily="34" charset="0"/>
              </a:rPr>
              <a:t>h</a:t>
            </a:r>
            <a:r>
              <a:rPr lang="en-US" sz="2400" dirty="0">
                <a:latin typeface="Calibri" panose="020F0502020204030204" pitchFamily="34" charset="0"/>
              </a:rPr>
              <a:t>.</a:t>
            </a:r>
          </a:p>
          <a:p>
            <a:pPr lvl="1"/>
            <a:endParaRPr lang="en-US" sz="2400" dirty="0">
              <a:latin typeface="Calibri" panose="020F0502020204030204" pitchFamily="34" charset="0"/>
            </a:endParaRPr>
          </a:p>
          <a:p>
            <a:pPr lvl="1"/>
            <a:r>
              <a:rPr lang="en-US" sz="2400" dirty="0">
                <a:latin typeface="Calibri" panose="020F0502020204030204" pitchFamily="34" charset="0"/>
              </a:rPr>
              <a:t>– For any input </a:t>
            </a:r>
            <a:r>
              <a:rPr lang="en-US" sz="2400" i="1" dirty="0">
                <a:latin typeface="Calibri" panose="020F0502020204030204" pitchFamily="34" charset="0"/>
              </a:rPr>
              <a:t>f</a:t>
            </a:r>
            <a:r>
              <a:rPr lang="en-US" sz="2400" dirty="0">
                <a:latin typeface="Calibri" panose="020F0502020204030204" pitchFamily="34" charset="0"/>
              </a:rPr>
              <a:t> , we can compute the output </a:t>
            </a:r>
            <a:r>
              <a:rPr lang="en-US" sz="2400" i="1" dirty="0">
                <a:latin typeface="Calibri" panose="020F0502020204030204" pitchFamily="34" charset="0"/>
              </a:rPr>
              <a:t>g</a:t>
            </a:r>
            <a:r>
              <a:rPr lang="en-US" sz="2400" dirty="0">
                <a:latin typeface="Calibri" panose="020F0502020204030204" pitchFamily="34" charset="0"/>
              </a:rPr>
              <a:t> in terms of the impulse response </a:t>
            </a:r>
            <a:r>
              <a:rPr lang="en-US" sz="2400" i="1" dirty="0">
                <a:latin typeface="Calibri" panose="020F0502020204030204" pitchFamily="34" charset="0"/>
              </a:rPr>
              <a:t>h</a:t>
            </a:r>
            <a:r>
              <a:rPr lang="en-US" sz="2400" dirty="0">
                <a:latin typeface="Calibri" panose="020F0502020204030204" pitchFamily="34" charset="0"/>
              </a:rPr>
              <a:t>.</a:t>
            </a:r>
          </a:p>
          <a:p>
            <a:pPr lvl="1"/>
            <a:endParaRPr lang="en-US" sz="2400" dirty="0">
              <a:latin typeface="Calibri" panose="020F0502020204030204" pitchFamily="34" charset="0"/>
            </a:endParaRPr>
          </a:p>
          <a:p>
            <a:pPr lvl="1"/>
            <a:endParaRPr lang="en-US" sz="2400" dirty="0">
              <a:latin typeface="Calibri" panose="020F0502020204030204" pitchFamily="34" charset="0"/>
            </a:endParaRPr>
          </a:p>
          <a:p>
            <a:pPr lvl="1"/>
            <a:r>
              <a:rPr lang="en-US" sz="2400" dirty="0">
                <a:latin typeface="Calibri" panose="020F0502020204030204" pitchFamily="34" charset="0"/>
              </a:rPr>
              <a:t>– In the following, we’ll derive an expression for </a:t>
            </a:r>
            <a:r>
              <a:rPr lang="en-US" sz="2400" i="1" dirty="0">
                <a:latin typeface="Calibri" panose="020F0502020204030204" pitchFamily="34" charset="0"/>
              </a:rPr>
              <a:t>g</a:t>
            </a:r>
            <a:r>
              <a:rPr lang="en-US" sz="2400" dirty="0">
                <a:latin typeface="Calibri" panose="020F0502020204030204" pitchFamily="34" charset="0"/>
              </a:rPr>
              <a:t> in terms of </a:t>
            </a:r>
            <a:r>
              <a:rPr lang="en-US" sz="2400" i="1" dirty="0">
                <a:latin typeface="Calibri" panose="020F0502020204030204" pitchFamily="34" charset="0"/>
              </a:rPr>
              <a:t>h.</a:t>
            </a:r>
          </a:p>
          <a:p>
            <a:pPr lvl="1"/>
            <a:endParaRPr lang="en-US" sz="2400" i="1" dirty="0">
              <a:latin typeface="Calibri" panose="020F0502020204030204" pitchFamily="34" charset="0"/>
            </a:endParaRPr>
          </a:p>
          <a:p>
            <a:pPr lvl="1"/>
            <a:r>
              <a:rPr lang="en-US" sz="2400" dirty="0">
                <a:latin typeface="Calibri" panose="020F0502020204030204" pitchFamily="34" charset="0"/>
              </a:rPr>
              <a:t>– </a:t>
            </a:r>
            <a:r>
              <a:rPr lang="en-US" sz="2400" i="1" dirty="0">
                <a:latin typeface="Calibri" panose="020F0502020204030204" pitchFamily="34" charset="0"/>
              </a:rPr>
              <a:t>We know the LSI system satisfies the linearity property and the shift invariance property. We also know h: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3CB500-5824-004F-AE87-6E0E1F683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768" y="2994432"/>
            <a:ext cx="2334946" cy="409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204A1E-44B1-774C-9330-7734F5232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5768" y="5214590"/>
            <a:ext cx="4141975" cy="54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8796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Key idea: write down </a:t>
            </a:r>
            <a:r>
              <a:rPr lang="en-US" sz="3200" i="1" dirty="0"/>
              <a:t>f</a:t>
            </a:r>
            <a:r>
              <a:rPr lang="en-US" sz="3200" dirty="0"/>
              <a:t> as a sum of impulses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8B130-78D7-FC4D-8165-53303762F88F}"/>
              </a:ext>
            </a:extLst>
          </p:cNvPr>
          <p:cNvSpPr/>
          <p:nvPr/>
        </p:nvSpPr>
        <p:spPr>
          <a:xfrm>
            <a:off x="423635" y="1323581"/>
            <a:ext cx="85026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Let’s say our input is a 3 x 3 image: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C91499-C17D-6C4C-8F3C-5C862CA58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64054"/>
            <a:ext cx="9144000" cy="369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8796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Key idea: write down </a:t>
            </a:r>
            <a:r>
              <a:rPr lang="en-US" sz="3200" i="1" dirty="0"/>
              <a:t>f</a:t>
            </a:r>
            <a:r>
              <a:rPr lang="en-US" sz="3200" dirty="0"/>
              <a:t> as a sum of impulses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8B130-78D7-FC4D-8165-53303762F88F}"/>
              </a:ext>
            </a:extLst>
          </p:cNvPr>
          <p:cNvSpPr/>
          <p:nvPr/>
        </p:nvSpPr>
        <p:spPr>
          <a:xfrm>
            <a:off x="423635" y="1323581"/>
            <a:ext cx="850265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• More generally:</a:t>
            </a: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dirty="0"/>
          </a:p>
          <a:p>
            <a:r>
              <a:rPr lang="en-US" sz="2400" dirty="0">
                <a:latin typeface="Calibri" panose="020F0502020204030204" pitchFamily="34" charset="0"/>
              </a:rPr>
              <a:t>•We can now use linearity to see what the output is:</a:t>
            </a:r>
          </a:p>
          <a:p>
            <a:endParaRPr lang="en-US" sz="2400" dirty="0">
              <a:latin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7A84FC-BD95-C340-BE43-16C427BD3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578" y="1975440"/>
            <a:ext cx="5472793" cy="7931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F74A0F-834E-034A-9FD4-BE04F4B18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102" y="4132474"/>
            <a:ext cx="6333255" cy="18461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DC3F9A-17BD-6E4C-BC49-B6D4A77A1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8102" y="3518845"/>
            <a:ext cx="2226584" cy="39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7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8796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Key idea: write down </a:t>
            </a:r>
            <a:r>
              <a:rPr lang="en-US" sz="3200" i="1" dirty="0"/>
              <a:t>f</a:t>
            </a:r>
            <a:r>
              <a:rPr lang="en-US" sz="3200" dirty="0"/>
              <a:t> as a sum of impulses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8B130-78D7-FC4D-8165-53303762F88F}"/>
              </a:ext>
            </a:extLst>
          </p:cNvPr>
          <p:cNvSpPr/>
          <p:nvPr/>
        </p:nvSpPr>
        <p:spPr>
          <a:xfrm>
            <a:off x="423635" y="1323581"/>
            <a:ext cx="8502651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• We have</a:t>
            </a: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• Recall, by the shift invariance property that: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74A0F-834E-034A-9FD4-BE04F4B18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435" y="1765689"/>
            <a:ext cx="6333255" cy="18461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EA4F8A-FACF-D347-89F9-A69B1A2FC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7334" y="4769250"/>
            <a:ext cx="4924427" cy="31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1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8796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Key idea: write down </a:t>
            </a:r>
            <a:r>
              <a:rPr lang="en-US" sz="3200" i="1" dirty="0"/>
              <a:t>f</a:t>
            </a:r>
            <a:r>
              <a:rPr lang="en-US" sz="3200" dirty="0"/>
              <a:t> as a sum of impulses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8B130-78D7-FC4D-8165-53303762F88F}"/>
              </a:ext>
            </a:extLst>
          </p:cNvPr>
          <p:cNvSpPr/>
          <p:nvPr/>
        </p:nvSpPr>
        <p:spPr>
          <a:xfrm>
            <a:off x="423635" y="1323581"/>
            <a:ext cx="8502651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• We have</a:t>
            </a: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• Which means,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74A0F-834E-034A-9FD4-BE04F4B18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435" y="1765689"/>
            <a:ext cx="6333255" cy="18461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B0B085-DBD7-4340-BD37-7A0650984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468" y="4572284"/>
            <a:ext cx="5610695" cy="8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8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778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Linear Shift Invariant (LSI) systems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8B130-78D7-FC4D-8165-53303762F88F}"/>
              </a:ext>
            </a:extLst>
          </p:cNvPr>
          <p:cNvSpPr/>
          <p:nvPr/>
        </p:nvSpPr>
        <p:spPr>
          <a:xfrm>
            <a:off x="423635" y="1323581"/>
            <a:ext cx="8252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• An LSI system is </a:t>
            </a:r>
            <a:r>
              <a:rPr lang="en-US" sz="2400" u="sng" dirty="0">
                <a:solidFill>
                  <a:srgbClr val="C00000"/>
                </a:solidFill>
                <a:latin typeface="Calibri" panose="020F0502020204030204" pitchFamily="34" charset="0"/>
              </a:rPr>
              <a:t>completely specified </a:t>
            </a:r>
            <a:r>
              <a:rPr lang="en-US" sz="2400" dirty="0">
                <a:latin typeface="Calibri" panose="020F0502020204030204" pitchFamily="34" charset="0"/>
              </a:rPr>
              <a:t>by its impulse response </a:t>
            </a:r>
            <a:r>
              <a:rPr lang="en-US" sz="2400" i="1" dirty="0">
                <a:latin typeface="Calibri" panose="020F0502020204030204" pitchFamily="34" charset="0"/>
              </a:rPr>
              <a:t>h</a:t>
            </a:r>
            <a:r>
              <a:rPr lang="en-US" sz="2400" dirty="0">
                <a:latin typeface="Calibri" panose="020F0502020204030204" pitchFamily="34" charset="0"/>
              </a:rPr>
              <a:t>.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</a:rPr>
              <a:t>– For any input </a:t>
            </a:r>
            <a:r>
              <a:rPr lang="en-US" sz="2400" i="1" dirty="0">
                <a:latin typeface="Calibri" panose="020F0502020204030204" pitchFamily="34" charset="0"/>
              </a:rPr>
              <a:t>f</a:t>
            </a:r>
            <a:r>
              <a:rPr lang="en-US" sz="2400" dirty="0">
                <a:latin typeface="Calibri" panose="020F0502020204030204" pitchFamily="34" charset="0"/>
              </a:rPr>
              <a:t> , we can compute the output </a:t>
            </a:r>
            <a:r>
              <a:rPr lang="en-US" sz="2400" i="1" dirty="0">
                <a:latin typeface="Calibri" panose="020F0502020204030204" pitchFamily="34" charset="0"/>
              </a:rPr>
              <a:t>g</a:t>
            </a:r>
            <a:r>
              <a:rPr lang="en-US" sz="2400" dirty="0">
                <a:latin typeface="Calibri" panose="020F0502020204030204" pitchFamily="34" charset="0"/>
              </a:rPr>
              <a:t> in terms of the impulse response </a:t>
            </a:r>
            <a:r>
              <a:rPr lang="en-US" sz="2400" i="1" dirty="0">
                <a:latin typeface="Calibri" panose="020F0502020204030204" pitchFamily="34" charset="0"/>
              </a:rPr>
              <a:t>h</a:t>
            </a:r>
            <a:r>
              <a:rPr lang="en-US" sz="2400" dirty="0">
                <a:latin typeface="Calibri" panose="020F0502020204030204" pitchFamily="34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3CB500-5824-004F-AE87-6E0E1F683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25" y="2743122"/>
            <a:ext cx="2334946" cy="4090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D2768B-D17E-8A4D-9EB1-DC36CD1D2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98" y="3297368"/>
            <a:ext cx="6297346" cy="9087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777379-0A80-AB4E-AF00-928BA4CF7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39" y="4551301"/>
            <a:ext cx="7573736" cy="920259"/>
          </a:xfrm>
          <a:prstGeom prst="rect">
            <a:avLst/>
          </a:prstGeom>
          <a:noFill/>
          <a:ln w="44450">
            <a:solidFill>
              <a:srgbClr val="C00000">
                <a:alpha val="99000"/>
              </a:srgb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B9ABDA-B80E-EF45-BA78-496ECF4512C7}"/>
              </a:ext>
            </a:extLst>
          </p:cNvPr>
          <p:cNvSpPr/>
          <p:nvPr/>
        </p:nvSpPr>
        <p:spPr>
          <a:xfrm>
            <a:off x="5908262" y="4056897"/>
            <a:ext cx="2745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Discrete convolution</a:t>
            </a:r>
            <a:endParaRPr lang="en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53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What we will learn today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4034" y="2058727"/>
            <a:ext cx="7084781" cy="225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>
                <a:solidFill>
                  <a:schemeClr val="accent3">
                    <a:lumMod val="65000"/>
                  </a:schemeClr>
                </a:solidFill>
              </a:rPr>
              <a:t>Images as functions </a:t>
            </a: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600" dirty="0"/>
          </a:p>
          <a:p>
            <a:pPr marL="584200" marR="523875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>
                <a:solidFill>
                  <a:schemeClr val="accent3">
                    <a:lumMod val="65000"/>
                  </a:schemeClr>
                </a:solidFill>
              </a:rPr>
              <a:t>Linear systems (filters) </a:t>
            </a: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600" dirty="0"/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Convolution and correlation</a:t>
            </a:r>
            <a:endParaRPr lang="en-US" altLang="zh-CN" sz="3600" dirty="0">
              <a:cs typeface="Arial" panose="020B0604020202020204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040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778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2D Discrete Convolution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EEAE78-F271-5842-9F33-7D81B362F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38" y="1345320"/>
            <a:ext cx="9144000" cy="452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778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2D Discrete Convolution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68598A-9058-5B48-A35F-76FF2F122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53115"/>
            <a:ext cx="9144000" cy="475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6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178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Images as</a:t>
            </a:r>
            <a:r>
              <a:rPr lang="zh-CN" altLang="en-US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functions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B661477-5A3A-440A-A071-5C39CC09F55B}"/>
              </a:ext>
            </a:extLst>
          </p:cNvPr>
          <p:cNvSpPr txBox="1"/>
          <p:nvPr/>
        </p:nvSpPr>
        <p:spPr>
          <a:xfrm>
            <a:off x="667107" y="1215711"/>
            <a:ext cx="830191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Images are usually </a:t>
            </a:r>
            <a:r>
              <a:rPr lang="en-US" altLang="zh-CN" sz="2800" b="1" dirty="0"/>
              <a:t>digital(discrete)</a:t>
            </a:r>
            <a:r>
              <a:rPr lang="zh-CN" altLang="en-US" sz="2800" b="1" dirty="0"/>
              <a:t>:</a:t>
            </a:r>
          </a:p>
          <a:p>
            <a:r>
              <a:rPr lang="en-US" altLang="zh-CN" sz="2800" dirty="0"/>
              <a:t>	- </a:t>
            </a:r>
            <a:r>
              <a:rPr lang="en-US" altLang="zh-CN" sz="2800" b="1" dirty="0"/>
              <a:t>Sample</a:t>
            </a:r>
            <a:r>
              <a:rPr lang="en-US" altLang="zh-CN" sz="2800" dirty="0"/>
              <a:t> </a:t>
            </a:r>
            <a:r>
              <a:rPr lang="zh-CN" altLang="en-US" sz="2800" dirty="0"/>
              <a:t>the 2D space on a regular grid</a:t>
            </a:r>
            <a:endParaRPr lang="en-US" altLang="zh-CN" sz="2800" dirty="0"/>
          </a:p>
          <a:p>
            <a:endParaRPr lang="zh-CN" alt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Represented as a matrix of integer values</a:t>
            </a:r>
          </a:p>
        </p:txBody>
      </p:sp>
      <p:graphicFrame>
        <p:nvGraphicFramePr>
          <p:cNvPr id="19" name="表格 23">
            <a:extLst>
              <a:ext uri="{FF2B5EF4-FFF2-40B4-BE49-F238E27FC236}">
                <a16:creationId xmlns:a16="http://schemas.microsoft.com/office/drawing/2014/main" id="{98330D3B-10FB-4B25-AC5D-4665E919D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85621"/>
              </p:ext>
            </p:extLst>
          </p:nvPr>
        </p:nvGraphicFramePr>
        <p:xfrm>
          <a:off x="1520234" y="3510014"/>
          <a:ext cx="5893080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6635">
                  <a:extLst>
                    <a:ext uri="{9D8B030D-6E8A-4147-A177-3AD203B41FA5}">
                      <a16:colId xmlns:a16="http://schemas.microsoft.com/office/drawing/2014/main" val="187388339"/>
                    </a:ext>
                  </a:extLst>
                </a:gridCol>
                <a:gridCol w="736635">
                  <a:extLst>
                    <a:ext uri="{9D8B030D-6E8A-4147-A177-3AD203B41FA5}">
                      <a16:colId xmlns:a16="http://schemas.microsoft.com/office/drawing/2014/main" val="1929566575"/>
                    </a:ext>
                  </a:extLst>
                </a:gridCol>
                <a:gridCol w="736635">
                  <a:extLst>
                    <a:ext uri="{9D8B030D-6E8A-4147-A177-3AD203B41FA5}">
                      <a16:colId xmlns:a16="http://schemas.microsoft.com/office/drawing/2014/main" val="3073582324"/>
                    </a:ext>
                  </a:extLst>
                </a:gridCol>
                <a:gridCol w="736635">
                  <a:extLst>
                    <a:ext uri="{9D8B030D-6E8A-4147-A177-3AD203B41FA5}">
                      <a16:colId xmlns:a16="http://schemas.microsoft.com/office/drawing/2014/main" val="2489428797"/>
                    </a:ext>
                  </a:extLst>
                </a:gridCol>
                <a:gridCol w="736635">
                  <a:extLst>
                    <a:ext uri="{9D8B030D-6E8A-4147-A177-3AD203B41FA5}">
                      <a16:colId xmlns:a16="http://schemas.microsoft.com/office/drawing/2014/main" val="2856187662"/>
                    </a:ext>
                  </a:extLst>
                </a:gridCol>
                <a:gridCol w="736635">
                  <a:extLst>
                    <a:ext uri="{9D8B030D-6E8A-4147-A177-3AD203B41FA5}">
                      <a16:colId xmlns:a16="http://schemas.microsoft.com/office/drawing/2014/main" val="1986477555"/>
                    </a:ext>
                  </a:extLst>
                </a:gridCol>
                <a:gridCol w="736635">
                  <a:extLst>
                    <a:ext uri="{9D8B030D-6E8A-4147-A177-3AD203B41FA5}">
                      <a16:colId xmlns:a16="http://schemas.microsoft.com/office/drawing/2014/main" val="1433191292"/>
                    </a:ext>
                  </a:extLst>
                </a:gridCol>
                <a:gridCol w="736635">
                  <a:extLst>
                    <a:ext uri="{9D8B030D-6E8A-4147-A177-3AD203B41FA5}">
                      <a16:colId xmlns:a16="http://schemas.microsoft.com/office/drawing/2014/main" val="3761908706"/>
                    </a:ext>
                  </a:extLst>
                </a:gridCol>
              </a:tblGrid>
              <a:tr h="2409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62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79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23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119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120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105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4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0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716337"/>
                  </a:ext>
                </a:extLst>
              </a:tr>
              <a:tr h="2409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10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10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9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62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12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78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34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0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282071"/>
                  </a:ext>
                </a:extLst>
              </a:tr>
              <a:tr h="2409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10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58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197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46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46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0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0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48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110321"/>
                  </a:ext>
                </a:extLst>
              </a:tr>
              <a:tr h="2409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176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135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5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188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191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68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0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49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36906"/>
                  </a:ext>
                </a:extLst>
              </a:tr>
              <a:tr h="2409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2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29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26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37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0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77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154526"/>
                  </a:ext>
                </a:extLst>
              </a:tr>
              <a:tr h="2409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0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89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144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147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187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102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62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208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306579"/>
                  </a:ext>
                </a:extLst>
              </a:tr>
              <a:tr h="2409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255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252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0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166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123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62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0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31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42934"/>
                  </a:ext>
                </a:extLst>
              </a:tr>
              <a:tr h="240905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166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63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127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17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0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99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30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378990"/>
                  </a:ext>
                </a:extLst>
              </a:tr>
            </a:tbl>
          </a:graphicData>
        </a:graphic>
      </p:graphicFrame>
      <p:sp>
        <p:nvSpPr>
          <p:cNvPr id="24" name="矩形 23">
            <a:extLst>
              <a:ext uri="{FF2B5EF4-FFF2-40B4-BE49-F238E27FC236}">
                <a16:creationId xmlns:a16="http://schemas.microsoft.com/office/drawing/2014/main" id="{75D61C79-0528-450D-910D-2E69D19A4F96}"/>
              </a:ext>
            </a:extLst>
          </p:cNvPr>
          <p:cNvSpPr/>
          <p:nvPr/>
        </p:nvSpPr>
        <p:spPr>
          <a:xfrm>
            <a:off x="4410518" y="3429000"/>
            <a:ext cx="859314" cy="397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BFC10F2-D522-4E3B-98B0-1BAAA15373FB}"/>
              </a:ext>
            </a:extLst>
          </p:cNvPr>
          <p:cNvCxnSpPr/>
          <p:nvPr/>
        </p:nvCxnSpPr>
        <p:spPr>
          <a:xfrm flipH="1">
            <a:off x="5269832" y="3127481"/>
            <a:ext cx="385011" cy="2169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3F271A28-55ED-49CB-A14D-F26613E4CB43}"/>
              </a:ext>
            </a:extLst>
          </p:cNvPr>
          <p:cNvSpPr txBox="1"/>
          <p:nvPr/>
        </p:nvSpPr>
        <p:spPr>
          <a:xfrm>
            <a:off x="5656769" y="306100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Pixel</a:t>
            </a:r>
            <a:endParaRPr lang="zh-CN" altLang="en-US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511F097-A666-432B-B759-E4787B86275F}"/>
              </a:ext>
            </a:extLst>
          </p:cNvPr>
          <p:cNvCxnSpPr>
            <a:cxnSpLocks/>
          </p:cNvCxnSpPr>
          <p:nvPr/>
        </p:nvCxnSpPr>
        <p:spPr>
          <a:xfrm flipV="1">
            <a:off x="1520234" y="3378627"/>
            <a:ext cx="181251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8827158A-9AF1-413D-8C1A-473DA70D659A}"/>
              </a:ext>
            </a:extLst>
          </p:cNvPr>
          <p:cNvCxnSpPr>
            <a:cxnSpLocks/>
          </p:cNvCxnSpPr>
          <p:nvPr/>
        </p:nvCxnSpPr>
        <p:spPr>
          <a:xfrm>
            <a:off x="1371845" y="3627704"/>
            <a:ext cx="0" cy="1171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0778CCF-ED47-4B2E-9004-026D882D11C0}"/>
                  </a:ext>
                </a:extLst>
              </p:cNvPr>
              <p:cNvSpPr txBox="1"/>
              <p:nvPr/>
            </p:nvSpPr>
            <p:spPr>
              <a:xfrm>
                <a:off x="377377" y="4001803"/>
                <a:ext cx="17820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0778CCF-ED47-4B2E-9004-026D882D1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7" y="4001803"/>
                <a:ext cx="178206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6C22E5C-6AC8-47C8-B0C5-D90A2A81D319}"/>
                  </a:ext>
                </a:extLst>
              </p:cNvPr>
              <p:cNvSpPr txBox="1"/>
              <p:nvPr/>
            </p:nvSpPr>
            <p:spPr>
              <a:xfrm>
                <a:off x="1974516" y="3001644"/>
                <a:ext cx="9595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6C22E5C-6AC8-47C8-B0C5-D90A2A81D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516" y="3001644"/>
                <a:ext cx="959518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99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778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2D Discrete Convolution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21F662-37D5-8F4D-AB7C-9D76DEB93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90483"/>
            <a:ext cx="9144000" cy="447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7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778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2D Discrete Convolution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D14794-BE2B-244C-8848-36F78F216195}"/>
              </a:ext>
            </a:extLst>
          </p:cNvPr>
          <p:cNvSpPr/>
          <p:nvPr/>
        </p:nvSpPr>
        <p:spPr>
          <a:xfrm>
            <a:off x="838200" y="2495568"/>
            <a:ext cx="70757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Algorithm: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•Fold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k, 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] about origin to form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−k, −l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•Shift the folded results by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n, m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form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n − k, m − 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]​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•Multiply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n − k, m − 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by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k, 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]​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•Sum over all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k, l​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•Repeat for every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n, m</a:t>
            </a:r>
            <a:endParaRPr lang="en-US" sz="2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F8364F-AC63-A145-8AA0-309E868E3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39" y="1049754"/>
            <a:ext cx="7573736" cy="920259"/>
          </a:xfrm>
          <a:prstGeom prst="rect">
            <a:avLst/>
          </a:prstGeom>
          <a:noFill/>
          <a:ln w="44450">
            <a:solidFill>
              <a:srgbClr val="C00000">
                <a:alpha val="99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81227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778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 in 2D -- examples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F4D220-15A7-D449-B4AE-C466EECFB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0" y="2222500"/>
            <a:ext cx="76327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9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778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 in 2D -- examples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90CB28-0E87-4141-A68D-56BB1D035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49" y="2212974"/>
            <a:ext cx="7834955" cy="235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7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778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 in 2D -- examples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67A30B-E736-8F46-9145-ECD30911C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266120"/>
            <a:ext cx="7682593" cy="241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3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778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 in 2D --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1CA8AF-0609-AE40-81C0-F9EF3E67B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255028"/>
            <a:ext cx="7962900" cy="246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3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778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 in 2D --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461B60-1D06-794A-81B2-2077819CD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57324"/>
            <a:ext cx="9144000" cy="227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1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778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 in 2D -- examples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47AFEA-28DD-3641-A7E1-3D9D7E9F6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0015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8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778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does blurring take away?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EA2EDA-7A6A-C84A-92C3-785E3E5D4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3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What we will learn today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4034" y="2058727"/>
            <a:ext cx="7084781" cy="225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>
                <a:solidFill>
                  <a:schemeClr val="accent3">
                    <a:lumMod val="65000"/>
                  </a:schemeClr>
                </a:solidFill>
              </a:rPr>
              <a:t>Images as functions </a:t>
            </a: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600" dirty="0"/>
          </a:p>
          <a:p>
            <a:pPr marL="584200" marR="523875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>
                <a:solidFill>
                  <a:schemeClr val="accent3">
                    <a:lumMod val="65000"/>
                  </a:schemeClr>
                </a:solidFill>
              </a:rPr>
              <a:t>Linear systems (filters) </a:t>
            </a: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600" dirty="0"/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>
                <a:solidFill>
                  <a:schemeClr val="accent3">
                    <a:lumMod val="65000"/>
                  </a:schemeClr>
                </a:solidFill>
              </a:rPr>
              <a:t>Convolution and </a:t>
            </a:r>
            <a:r>
              <a:rPr lang="en-US" sz="3600" dirty="0"/>
              <a:t>correlation</a:t>
            </a:r>
            <a:endParaRPr lang="en-US" altLang="zh-CN" sz="3600" dirty="0">
              <a:cs typeface="Arial" panose="020B0604020202020204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75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8178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Images as</a:t>
            </a:r>
            <a:r>
              <a:rPr lang="zh-CN" altLang="en-US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functions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B661477-5A3A-440A-A071-5C39CC09F55B}"/>
              </a:ext>
            </a:extLst>
          </p:cNvPr>
          <p:cNvSpPr txBox="1"/>
          <p:nvPr/>
        </p:nvSpPr>
        <p:spPr>
          <a:xfrm>
            <a:off x="667107" y="1215711"/>
            <a:ext cx="8301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Cartesian coordinates</a:t>
            </a:r>
            <a:endParaRPr lang="zh-CN" alt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0B6B29-81E4-9A4B-AC7E-521F0A55C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77" y="1921803"/>
            <a:ext cx="8178794" cy="397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77869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(Cross) Correlation – symbol: ** </a:t>
            </a:r>
          </a:p>
          <a:p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345C82-D84D-C74B-A8E8-EC00831951EA}"/>
              </a:ext>
            </a:extLst>
          </p:cNvPr>
          <p:cNvSpPr/>
          <p:nvPr/>
        </p:nvSpPr>
        <p:spPr>
          <a:xfrm>
            <a:off x="423635" y="1323581"/>
            <a:ext cx="825227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Cross correlation of two 2D signals </a:t>
            </a:r>
            <a:r>
              <a:rPr lang="en-US" sz="2400" i="1" dirty="0">
                <a:latin typeface="Calibri" panose="020F0502020204030204" pitchFamily="34" charset="0"/>
              </a:rPr>
              <a:t>f</a:t>
            </a:r>
            <a:r>
              <a:rPr lang="en-US" sz="2400" dirty="0">
                <a:latin typeface="Calibri" panose="020F0502020204030204" pitchFamily="34" charset="0"/>
              </a:rPr>
              <a:t>[</a:t>
            </a:r>
            <a:r>
              <a:rPr lang="en-US" sz="2400" i="1" dirty="0" err="1">
                <a:latin typeface="Calibri" panose="020F0502020204030204" pitchFamily="34" charset="0"/>
              </a:rPr>
              <a:t>n,m</a:t>
            </a:r>
            <a:r>
              <a:rPr lang="en-US" sz="2400" dirty="0">
                <a:latin typeface="Calibri" panose="020F0502020204030204" pitchFamily="34" charset="0"/>
              </a:rPr>
              <a:t>] and </a:t>
            </a:r>
            <a:r>
              <a:rPr lang="en-US" sz="2400" i="1" dirty="0">
                <a:latin typeface="Calibri" panose="020F0502020204030204" pitchFamily="34" charset="0"/>
              </a:rPr>
              <a:t>h</a:t>
            </a:r>
            <a:r>
              <a:rPr lang="en-US" sz="2400" dirty="0">
                <a:latin typeface="Calibri" panose="020F0502020204030204" pitchFamily="34" charset="0"/>
              </a:rPr>
              <a:t>[</a:t>
            </a:r>
            <a:r>
              <a:rPr lang="en-US" sz="2400" i="1" dirty="0" err="1">
                <a:latin typeface="Calibri" panose="020F0502020204030204" pitchFamily="34" charset="0"/>
              </a:rPr>
              <a:t>n,m</a:t>
            </a:r>
            <a:r>
              <a:rPr lang="en-US" sz="2400" dirty="0">
                <a:latin typeface="Calibri" panose="020F0502020204030204" pitchFamily="34" charset="0"/>
              </a:rPr>
              <a:t>]</a:t>
            </a: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•Equivalent to a convolution without the flip</a:t>
            </a:r>
          </a:p>
          <a:p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•Use it to measure ‘similarity’ between </a:t>
            </a:r>
            <a:r>
              <a:rPr lang="en-US" sz="2400" i="1" dirty="0">
                <a:latin typeface="Calibri" panose="020F0502020204030204" pitchFamily="34" charset="0"/>
              </a:rPr>
              <a:t>f </a:t>
            </a:r>
            <a:r>
              <a:rPr lang="en-US" sz="2400" dirty="0">
                <a:latin typeface="Calibri" panose="020F0502020204030204" pitchFamily="34" charset="0"/>
              </a:rPr>
              <a:t>and </a:t>
            </a:r>
            <a:r>
              <a:rPr lang="en-US" sz="2400" i="1" dirty="0">
                <a:latin typeface="Calibri" panose="020F0502020204030204" pitchFamily="34" charset="0"/>
              </a:rPr>
              <a:t>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093641-D7C0-8A4A-8D1A-5433C6DC2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285" y="2222540"/>
            <a:ext cx="6825343" cy="81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2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778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 vs (Cross) Correlation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64E7EA-180B-494E-BAF6-9BF8D704B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141" y="1610632"/>
            <a:ext cx="6545943" cy="32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5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3DF336-BA2B-6B4B-A7CD-0B6089771BE5}"/>
              </a:ext>
            </a:extLst>
          </p:cNvPr>
          <p:cNvSpPr/>
          <p:nvPr/>
        </p:nvSpPr>
        <p:spPr>
          <a:xfrm>
            <a:off x="344719" y="1333143"/>
            <a:ext cx="849085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SzPct val="150000"/>
              <a:buFont typeface="Arial" panose="020B0604020202020204" pitchFamily="34" charset="0"/>
              <a:buChar char="•"/>
            </a:pPr>
            <a:r>
              <a:rPr lang="en-CN" sz="2400" b="1" dirty="0"/>
              <a:t>Convolution</a:t>
            </a:r>
            <a:r>
              <a:rPr lang="en-CN" sz="2400" dirty="0"/>
              <a:t> is an integral that expresses the amount of overlap of one function as it is shifted over another function.</a:t>
            </a:r>
          </a:p>
          <a:p>
            <a:pPr algn="just">
              <a:buSzPct val="150000"/>
            </a:pPr>
            <a:r>
              <a:rPr lang="en-CN" sz="2400" dirty="0"/>
              <a:t>       –convolution is a filtering operation</a:t>
            </a:r>
          </a:p>
          <a:p>
            <a:pPr marL="342900" indent="-342900" algn="just">
              <a:buSzPct val="150000"/>
              <a:buFont typeface="Arial" panose="020B0604020202020204" pitchFamily="34" charset="0"/>
              <a:buChar char="•"/>
            </a:pPr>
            <a:endParaRPr lang="en-CN" sz="2400" dirty="0"/>
          </a:p>
          <a:p>
            <a:pPr marL="342900" indent="-342900" algn="just">
              <a:buSzPct val="150000"/>
              <a:buFont typeface="Arial" panose="020B0604020202020204" pitchFamily="34" charset="0"/>
              <a:buChar char="•"/>
            </a:pPr>
            <a:r>
              <a:rPr lang="en-CN" sz="2400" b="1" dirty="0"/>
              <a:t>Correlation</a:t>
            </a:r>
            <a:r>
              <a:rPr lang="en-CN" sz="2400" dirty="0"/>
              <a:t> compares the similarity of two sets of data. Correlation computes a measure of similarity of two input signals as they are shifted by one another. The correlation result reaches a maximum at the time when the two signals match best.</a:t>
            </a:r>
          </a:p>
          <a:p>
            <a:pPr algn="just"/>
            <a:r>
              <a:rPr lang="en-CN" sz="2400" dirty="0"/>
              <a:t>      –correlation is a measure of relatedness of two signals</a:t>
            </a:r>
          </a:p>
        </p:txBody>
      </p:sp>
      <p:sp>
        <p:nvSpPr>
          <p:cNvPr id="9" name="文本框 1">
            <a:extLst>
              <a:ext uri="{FF2B5EF4-FFF2-40B4-BE49-F238E27FC236}">
                <a16:creationId xmlns:a16="http://schemas.microsoft.com/office/drawing/2014/main" id="{7C7097DE-658F-7B47-AEBA-513D02B1E7EC}"/>
              </a:ext>
            </a:extLst>
          </p:cNvPr>
          <p:cNvSpPr txBox="1"/>
          <p:nvPr/>
        </p:nvSpPr>
        <p:spPr>
          <a:xfrm>
            <a:off x="344719" y="298653"/>
            <a:ext cx="778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Convolution vs (Cross) Correlation</a:t>
            </a:r>
          </a:p>
        </p:txBody>
      </p:sp>
    </p:spTree>
    <p:extLst>
      <p:ext uri="{BB962C8B-B14F-4D97-AF65-F5344CB8AC3E}">
        <p14:creationId xmlns:p14="http://schemas.microsoft.com/office/powerpoint/2010/main" val="213719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What we have learned today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4034" y="2058727"/>
            <a:ext cx="7084781" cy="2269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Images as functions </a:t>
            </a: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600" dirty="0"/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Linear systems (filters) </a:t>
            </a: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600" dirty="0"/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Convolution and correlation</a:t>
            </a:r>
            <a:endParaRPr lang="en-US" altLang="zh-CN" sz="3600" b="1" dirty="0">
              <a:solidFill>
                <a:prstClr val="black"/>
              </a:solidFill>
              <a:cs typeface="Arial" panose="020B0604020202020204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68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67332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Images as functions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8A878F4-B9F6-4977-961E-2283DDFCB856}"/>
              </a:ext>
            </a:extLst>
          </p:cNvPr>
          <p:cNvSpPr/>
          <p:nvPr/>
        </p:nvSpPr>
        <p:spPr>
          <a:xfrm>
            <a:off x="377377" y="985964"/>
            <a:ext cx="8878590" cy="510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1518285" indent="-342900">
              <a:lnSpc>
                <a:spcPts val="3460"/>
              </a:lnSpc>
              <a:spcBef>
                <a:spcPts val="760"/>
              </a:spcBef>
              <a:buClr>
                <a:srgbClr val="3333CC"/>
              </a:buClr>
              <a:buSzPct val="59000"/>
              <a:buFont typeface="Wingdings" panose="05000000000000000000"/>
              <a:buChar char=""/>
              <a:tabLst>
                <a:tab pos="355600" algn="l"/>
              </a:tabLst>
            </a:pPr>
            <a:r>
              <a:rPr lang="en-US" altLang="zh-CN" sz="2800" dirty="0"/>
              <a:t>An image as a function    from R</a:t>
            </a:r>
            <a:r>
              <a:rPr lang="en-US" altLang="zh-CN" sz="2800" baseline="30000" dirty="0"/>
              <a:t>2</a:t>
            </a:r>
            <a:r>
              <a:rPr lang="en-US" altLang="zh-CN" sz="2800" dirty="0"/>
              <a:t> to R</a:t>
            </a:r>
            <a:r>
              <a:rPr lang="en-US" altLang="zh-CN" sz="2800" baseline="30000" dirty="0"/>
              <a:t>N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B205169-6D30-4C48-B831-E3B913EA829B}"/>
                  </a:ext>
                </a:extLst>
              </p:cNvPr>
              <p:cNvSpPr txBox="1"/>
              <p:nvPr/>
            </p:nvSpPr>
            <p:spPr>
              <a:xfrm>
                <a:off x="4431493" y="955851"/>
                <a:ext cx="2810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280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B205169-6D30-4C48-B831-E3B913EA8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493" y="955851"/>
                <a:ext cx="281014" cy="523220"/>
              </a:xfrm>
              <a:prstGeom prst="rect">
                <a:avLst/>
              </a:prstGeom>
              <a:blipFill>
                <a:blip r:embed="rId5"/>
                <a:stretch>
                  <a:fillRect l="-25000" r="-54167" b="-214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AB3B0AC-8B8C-4812-B11F-73A4C5B92F4E}"/>
                  </a:ext>
                </a:extLst>
              </p:cNvPr>
              <p:cNvSpPr txBox="1"/>
              <p:nvPr/>
            </p:nvSpPr>
            <p:spPr>
              <a:xfrm>
                <a:off x="1007706" y="1444731"/>
                <a:ext cx="7128588" cy="1131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altLang="zh-CN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zh-CN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gives the </a:t>
                </a:r>
                <a:r>
                  <a:rPr lang="en-US" altLang="zh-CN" sz="2400" b="1" dirty="0"/>
                  <a:t>intensity </a:t>
                </a:r>
                <a:r>
                  <a:rPr lang="en-US" altLang="zh-CN" sz="2400" dirty="0"/>
                  <a:t>at position (</a:t>
                </a:r>
                <a:r>
                  <a:rPr lang="en-US" altLang="zh-CN" sz="2400" i="1" dirty="0"/>
                  <a:t>x, y</a:t>
                </a:r>
                <a:r>
                  <a:rPr lang="en-US" altLang="zh-CN" sz="2400" dirty="0"/>
                  <a:t>)</a:t>
                </a:r>
                <a:endParaRPr lang="en-US" altLang="zh-CN" sz="20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Defined over a rectangle, with a finite range: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AB3B0AC-8B8C-4812-B11F-73A4C5B92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06" y="1444731"/>
                <a:ext cx="7128588" cy="1131848"/>
              </a:xfrm>
              <a:prstGeom prst="rect">
                <a:avLst/>
              </a:prstGeom>
              <a:blipFill>
                <a:blip r:embed="rId8"/>
                <a:stretch>
                  <a:fillRect l="-1111" b="-11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99D5880-C982-4C76-9C81-6B6F2DFD395F}"/>
                  </a:ext>
                </a:extLst>
              </p:cNvPr>
              <p:cNvSpPr txBox="1"/>
              <p:nvPr/>
            </p:nvSpPr>
            <p:spPr>
              <a:xfrm>
                <a:off x="1355272" y="2681251"/>
                <a:ext cx="46326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:[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]×[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]→[0,255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99D5880-C982-4C76-9C81-6B6F2DFD3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272" y="2681251"/>
                <a:ext cx="4632648" cy="461665"/>
              </a:xfrm>
              <a:prstGeom prst="rect">
                <a:avLst/>
              </a:prstGeom>
              <a:blipFill>
                <a:blip r:embed="rId9"/>
                <a:stretch>
                  <a:fillRect t="-127632" r="-2237" b="-197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右大括号 17">
            <a:extLst>
              <a:ext uri="{FF2B5EF4-FFF2-40B4-BE49-F238E27FC236}">
                <a16:creationId xmlns:a16="http://schemas.microsoft.com/office/drawing/2014/main" id="{6E75D4A4-6050-4AC6-818B-68E250DE55B8}"/>
              </a:ext>
            </a:extLst>
          </p:cNvPr>
          <p:cNvSpPr/>
          <p:nvPr/>
        </p:nvSpPr>
        <p:spPr>
          <a:xfrm rot="5400000">
            <a:off x="3068815" y="2377446"/>
            <a:ext cx="159357" cy="171833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大括号 19">
            <a:extLst>
              <a:ext uri="{FF2B5EF4-FFF2-40B4-BE49-F238E27FC236}">
                <a16:creationId xmlns:a16="http://schemas.microsoft.com/office/drawing/2014/main" id="{D630F5AB-53D9-4513-81C2-D1ABE5072B91}"/>
              </a:ext>
            </a:extLst>
          </p:cNvPr>
          <p:cNvSpPr/>
          <p:nvPr/>
        </p:nvSpPr>
        <p:spPr>
          <a:xfrm rot="5400000">
            <a:off x="4931681" y="2808227"/>
            <a:ext cx="148383" cy="86774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88778AF-5C54-4514-B76E-34AB1AE02B7E}"/>
              </a:ext>
            </a:extLst>
          </p:cNvPr>
          <p:cNvSpPr txBox="1"/>
          <p:nvPr/>
        </p:nvSpPr>
        <p:spPr>
          <a:xfrm>
            <a:off x="2346116" y="3347108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Domain Support</a:t>
            </a:r>
            <a:endParaRPr lang="zh-CN" altLang="en-US" sz="14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4D2DDE8-398A-4AF4-904E-5258975D27AF}"/>
              </a:ext>
            </a:extLst>
          </p:cNvPr>
          <p:cNvSpPr txBox="1"/>
          <p:nvPr/>
        </p:nvSpPr>
        <p:spPr>
          <a:xfrm>
            <a:off x="4702432" y="3319909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Range</a:t>
            </a:r>
            <a:endParaRPr lang="zh-CN" alt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A70D8-8BAC-5C4F-A8B9-446F9987C1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6344" y="4023808"/>
            <a:ext cx="2385965" cy="1601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FD6C66-4535-C648-ABD9-2CBA03E706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1493" y="3695209"/>
            <a:ext cx="2807507" cy="212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377" y="129470"/>
            <a:ext cx="67332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Images as functions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8A878F4-B9F6-4977-961E-2283DDFCB856}"/>
              </a:ext>
            </a:extLst>
          </p:cNvPr>
          <p:cNvSpPr/>
          <p:nvPr/>
        </p:nvSpPr>
        <p:spPr>
          <a:xfrm>
            <a:off x="377377" y="985964"/>
            <a:ext cx="8878590" cy="510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1518285" indent="-342900">
              <a:lnSpc>
                <a:spcPts val="3460"/>
              </a:lnSpc>
              <a:spcBef>
                <a:spcPts val="760"/>
              </a:spcBef>
              <a:buClr>
                <a:srgbClr val="3333CC"/>
              </a:buClr>
              <a:buSzPct val="59000"/>
              <a:buFont typeface="Wingdings" panose="05000000000000000000"/>
              <a:buChar char=""/>
              <a:tabLst>
                <a:tab pos="355600" algn="l"/>
              </a:tabLst>
            </a:pPr>
            <a:r>
              <a:rPr lang="en-US" altLang="zh-CN" sz="2800" dirty="0"/>
              <a:t>An image as a function    from R</a:t>
            </a:r>
            <a:r>
              <a:rPr lang="en-US" altLang="zh-CN" sz="2800" baseline="30000" dirty="0"/>
              <a:t>2</a:t>
            </a:r>
            <a:r>
              <a:rPr lang="en-US" altLang="zh-CN" sz="2800" dirty="0"/>
              <a:t> to R</a:t>
            </a:r>
            <a:r>
              <a:rPr lang="en-US" altLang="zh-CN" sz="2800" baseline="30000" dirty="0"/>
              <a:t>N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B205169-6D30-4C48-B831-E3B913EA829B}"/>
                  </a:ext>
                </a:extLst>
              </p:cNvPr>
              <p:cNvSpPr txBox="1"/>
              <p:nvPr/>
            </p:nvSpPr>
            <p:spPr>
              <a:xfrm>
                <a:off x="4431493" y="955851"/>
                <a:ext cx="2810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280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B205169-6D30-4C48-B831-E3B913EA8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493" y="955851"/>
                <a:ext cx="281014" cy="523220"/>
              </a:xfrm>
              <a:prstGeom prst="rect">
                <a:avLst/>
              </a:prstGeom>
              <a:blipFill>
                <a:blip r:embed="rId5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AB3B0AC-8B8C-4812-B11F-73A4C5B92F4E}"/>
                  </a:ext>
                </a:extLst>
              </p:cNvPr>
              <p:cNvSpPr txBox="1"/>
              <p:nvPr/>
            </p:nvSpPr>
            <p:spPr>
              <a:xfrm>
                <a:off x="1007706" y="1444731"/>
                <a:ext cx="7128588" cy="3347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altLang="zh-CN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zh-CN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gives the </a:t>
                </a:r>
                <a:r>
                  <a:rPr lang="en-US" altLang="zh-CN" sz="2400" b="1" dirty="0"/>
                  <a:t>intensity </a:t>
                </a:r>
                <a:r>
                  <a:rPr lang="en-US" altLang="zh-CN" sz="2400" dirty="0"/>
                  <a:t>at position (</a:t>
                </a:r>
                <a:r>
                  <a:rPr lang="en-US" altLang="zh-CN" sz="2400" i="1" dirty="0"/>
                  <a:t>x, y</a:t>
                </a:r>
                <a:r>
                  <a:rPr lang="en-US" altLang="zh-CN" sz="2400" dirty="0"/>
                  <a:t>)</a:t>
                </a:r>
                <a:endParaRPr lang="en-US" altLang="zh-CN" sz="20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Defined over a rectangle, with a finite range: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A color image: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AB3B0AC-8B8C-4812-B11F-73A4C5B92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06" y="1444731"/>
                <a:ext cx="7128588" cy="3347840"/>
              </a:xfrm>
              <a:prstGeom prst="rect">
                <a:avLst/>
              </a:prstGeom>
              <a:blipFill>
                <a:blip r:embed="rId6"/>
                <a:stretch>
                  <a:fillRect l="-1246" b="-26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99D5880-C982-4C76-9C81-6B6F2DFD395F}"/>
                  </a:ext>
                </a:extLst>
              </p:cNvPr>
              <p:cNvSpPr txBox="1"/>
              <p:nvPr/>
            </p:nvSpPr>
            <p:spPr>
              <a:xfrm>
                <a:off x="1355272" y="2681251"/>
                <a:ext cx="46326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:[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]×[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]→[0,255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99D5880-C982-4C76-9C81-6B6F2DFD3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272" y="2681251"/>
                <a:ext cx="4632648" cy="461665"/>
              </a:xfrm>
              <a:prstGeom prst="rect">
                <a:avLst/>
              </a:prstGeom>
              <a:blipFill>
                <a:blip r:embed="rId9"/>
                <a:stretch>
                  <a:fillRect t="-127632" r="-2237" b="-197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右大括号 17">
            <a:extLst>
              <a:ext uri="{FF2B5EF4-FFF2-40B4-BE49-F238E27FC236}">
                <a16:creationId xmlns:a16="http://schemas.microsoft.com/office/drawing/2014/main" id="{6E75D4A4-6050-4AC6-818B-68E250DE55B8}"/>
              </a:ext>
            </a:extLst>
          </p:cNvPr>
          <p:cNvSpPr/>
          <p:nvPr/>
        </p:nvSpPr>
        <p:spPr>
          <a:xfrm rot="5400000">
            <a:off x="3068815" y="2377446"/>
            <a:ext cx="159357" cy="171833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大括号 19">
            <a:extLst>
              <a:ext uri="{FF2B5EF4-FFF2-40B4-BE49-F238E27FC236}">
                <a16:creationId xmlns:a16="http://schemas.microsoft.com/office/drawing/2014/main" id="{D630F5AB-53D9-4513-81C2-D1ABE5072B91}"/>
              </a:ext>
            </a:extLst>
          </p:cNvPr>
          <p:cNvSpPr/>
          <p:nvPr/>
        </p:nvSpPr>
        <p:spPr>
          <a:xfrm rot="5400000">
            <a:off x="4931681" y="2808227"/>
            <a:ext cx="148383" cy="86774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88778AF-5C54-4514-B76E-34AB1AE02B7E}"/>
              </a:ext>
            </a:extLst>
          </p:cNvPr>
          <p:cNvSpPr txBox="1"/>
          <p:nvPr/>
        </p:nvSpPr>
        <p:spPr>
          <a:xfrm>
            <a:off x="2346116" y="3347108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Domain Support</a:t>
            </a:r>
            <a:endParaRPr lang="zh-CN" altLang="en-US" sz="14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4D2DDE8-398A-4AF4-904E-5258975D27AF}"/>
              </a:ext>
            </a:extLst>
          </p:cNvPr>
          <p:cNvSpPr txBox="1"/>
          <p:nvPr/>
        </p:nvSpPr>
        <p:spPr>
          <a:xfrm>
            <a:off x="4702432" y="3319909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Range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20">
                <a:extLst>
                  <a:ext uri="{FF2B5EF4-FFF2-40B4-BE49-F238E27FC236}">
                    <a16:creationId xmlns:a16="http://schemas.microsoft.com/office/drawing/2014/main" id="{CE92DF6E-2B2A-D149-9A7B-C0AD4C2FA4B6}"/>
                  </a:ext>
                </a:extLst>
              </p:cNvPr>
              <p:cNvSpPr txBox="1"/>
              <p:nvPr/>
            </p:nvSpPr>
            <p:spPr>
              <a:xfrm>
                <a:off x="3506957" y="3942181"/>
                <a:ext cx="3103003" cy="126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zh-CN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zh-CN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zh-CN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20">
                <a:extLst>
                  <a:ext uri="{FF2B5EF4-FFF2-40B4-BE49-F238E27FC236}">
                    <a16:creationId xmlns:a16="http://schemas.microsoft.com/office/drawing/2014/main" id="{CE92DF6E-2B2A-D149-9A7B-C0AD4C2FA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957" y="3942181"/>
                <a:ext cx="3103003" cy="1266180"/>
              </a:xfrm>
              <a:prstGeom prst="rect">
                <a:avLst/>
              </a:prstGeom>
              <a:blipFill>
                <a:blip r:embed="rId10"/>
                <a:stretch>
                  <a:fillRect t="-47000" b="-7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15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462" y="501941"/>
            <a:ext cx="7786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b="1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What we will learn today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4034" y="2058727"/>
            <a:ext cx="7084781" cy="2269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>
                <a:solidFill>
                  <a:schemeClr val="accent3">
                    <a:lumMod val="65000"/>
                  </a:schemeClr>
                </a:solidFill>
              </a:rPr>
              <a:t>Images as functions </a:t>
            </a: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600" dirty="0"/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/>
              <a:t>Linear systems (filters) </a:t>
            </a:r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3600" dirty="0"/>
          </a:p>
          <a:p>
            <a:pPr marL="584200" marR="523875" lvl="0" indent="-571500">
              <a:lnSpc>
                <a:spcPts val="2690"/>
              </a:lnSpc>
              <a:spcBef>
                <a:spcPts val="75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3600" dirty="0">
                <a:solidFill>
                  <a:schemeClr val="accent3">
                    <a:lumMod val="65000"/>
                  </a:schemeClr>
                </a:solidFill>
              </a:rPr>
              <a:t>Convolution and correlation</a:t>
            </a:r>
            <a:endParaRPr lang="en-US" altLang="zh-CN" sz="3600" b="1" dirty="0">
              <a:solidFill>
                <a:schemeClr val="accent3">
                  <a:lumMod val="65000"/>
                </a:schemeClr>
              </a:solidFill>
              <a:cs typeface="Arial" panose="020B0604020202020204"/>
            </a:endParaRP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18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4719" y="298653"/>
            <a:ext cx="778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Applications of Linear Systems and Filters</a:t>
            </a: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8FFF68-D114-534A-9EEC-D55BC0A56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78" y="1261244"/>
            <a:ext cx="3627438" cy="2652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4F48E5-F2C7-BB4A-A370-AFAC4D34E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6489" y="1316350"/>
            <a:ext cx="3497034" cy="2597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0DB91F-7E28-1D41-BD39-515714F96B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6824" y="4029735"/>
            <a:ext cx="6524171" cy="1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4462" y="1536174"/>
            <a:ext cx="85271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Filtering:</a:t>
            </a:r>
          </a:p>
          <a:p>
            <a:r>
              <a:rPr lang="en-US" sz="2400" dirty="0"/>
              <a:t>Forming a new image whose pixel values are transformed from original pixel values</a:t>
            </a:r>
            <a:br>
              <a:rPr lang="en-US" sz="2400" dirty="0"/>
            </a:br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b="1" dirty="0">
                <a:solidFill>
                  <a:srgbClr val="C00000"/>
                </a:solidFill>
              </a:rPr>
              <a:t>Goals: </a:t>
            </a:r>
          </a:p>
          <a:p>
            <a:r>
              <a:rPr lang="en-US" sz="2400" dirty="0"/>
              <a:t>Extract useful information from images</a:t>
            </a:r>
          </a:p>
          <a:p>
            <a:pPr lvl="1"/>
            <a:r>
              <a:rPr lang="en-US" sz="2400" dirty="0"/>
              <a:t>•Features (edges, corners, blobs…)</a:t>
            </a:r>
          </a:p>
          <a:p>
            <a:pPr lvl="1"/>
            <a:endParaRPr lang="en-US" sz="2400" dirty="0"/>
          </a:p>
          <a:p>
            <a:r>
              <a:rPr lang="en-US" sz="2400" dirty="0"/>
              <a:t>Modify or enhance image properties </a:t>
            </a:r>
          </a:p>
          <a:p>
            <a:pPr lvl="1"/>
            <a:r>
              <a:rPr lang="en-US" sz="2400" dirty="0"/>
              <a:t>•Super-resolution; in-painting; de-noising</a:t>
            </a: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061075"/>
            <a:ext cx="492442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6051550"/>
            <a:ext cx="432276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770188D-6D08-2540-B924-028B89291838}"/>
              </a:ext>
            </a:extLst>
          </p:cNvPr>
          <p:cNvSpPr txBox="1"/>
          <p:nvPr/>
        </p:nvSpPr>
        <p:spPr>
          <a:xfrm>
            <a:off x="344719" y="298653"/>
            <a:ext cx="778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Systems and Filters</a:t>
            </a:r>
          </a:p>
        </p:txBody>
      </p:sp>
    </p:spTree>
    <p:extLst>
      <p:ext uri="{BB962C8B-B14F-4D97-AF65-F5344CB8AC3E}">
        <p14:creationId xmlns:p14="http://schemas.microsoft.com/office/powerpoint/2010/main" val="234926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"/>
    </mc:Choice>
    <mc:Fallback xmlns="">
      <p:transition spd="slow" advTm="202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786</TotalTime>
  <Words>1150</Words>
  <Application>Microsoft Macintosh PowerPoint</Application>
  <PresentationFormat>On-screen Show (4:3)</PresentationFormat>
  <Paragraphs>312</Paragraphs>
  <Slides>43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等线</vt:lpstr>
      <vt:lpstr>隶书</vt:lpstr>
      <vt:lpstr>华文新魏</vt:lpstr>
      <vt:lpstr>Arial</vt:lpstr>
      <vt:lpstr>Calibri</vt:lpstr>
      <vt:lpstr>Calibri Light</vt:lpstr>
      <vt:lpstr>Cambria Math</vt:lpstr>
      <vt:lpstr>Times</vt:lpstr>
      <vt:lpstr>Wingdings</vt:lpstr>
      <vt:lpstr>Office 主题​​</vt:lpstr>
      <vt:lpstr>默认设计模板</vt:lpstr>
      <vt:lpstr>Lecture 3:  Pixels and Filters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黄晓</dc:creator>
  <cp:lastModifiedBy>Su Jingyong</cp:lastModifiedBy>
  <cp:revision>263</cp:revision>
  <dcterms:created xsi:type="dcterms:W3CDTF">2019-04-16T10:54:00Z</dcterms:created>
  <dcterms:modified xsi:type="dcterms:W3CDTF">2022-04-09T15:07:19Z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